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7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</p:sldMasterIdLst>
  <p:notesMasterIdLst>
    <p:notesMasterId r:id="rId12"/>
  </p:notesMasterIdLst>
  <p:sldIdLst>
    <p:sldId id="260" r:id="rId9"/>
    <p:sldId id="263" r:id="rId10"/>
    <p:sldId id="264" r:id="rId11"/>
  </p:sldIdLst>
  <p:sldSz cx="12192000" cy="6858000"/>
  <p:notesSz cx="6797675" cy="992822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1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4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theme" Target="theme/theme1.xml"/><Relationship Id="rId10" Type="http://schemas.openxmlformats.org/officeDocument/2006/relationships/slide" Target="slides/slide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38E3E9-B372-43CB-BCBF-9E1AC8BF9FCF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50024-FBC9-4515-A198-A19DB3C8DF2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5534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6909486" cy="2387600"/>
          </a:xfrm>
        </p:spPr>
        <p:txBody>
          <a:bodyPr anchor="b"/>
          <a:lstStyle>
            <a:lvl1pPr algn="ctr">
              <a:defRPr sz="6000">
                <a:latin typeface="Gotham Medium" pitchFamily="50" charset="0"/>
                <a:cs typeface="Gotham Medium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7315200" cy="1655762"/>
          </a:xfrm>
        </p:spPr>
        <p:txBody>
          <a:bodyPr/>
          <a:lstStyle>
            <a:lvl1pPr marL="0" indent="0" algn="ctr">
              <a:buNone/>
              <a:defRPr sz="2400">
                <a:latin typeface="Gotham Light" pitchFamily="50" charset="0"/>
                <a:cs typeface="Gotham Light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24967-128B-42DD-9A3C-952A52B0DEE8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DEFB-B376-408B-8307-124A6ADE281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3724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28550" y="365125"/>
            <a:ext cx="8425249" cy="1325563"/>
          </a:xfrm>
        </p:spPr>
        <p:txBody>
          <a:bodyPr>
            <a:normAutofit/>
          </a:bodyPr>
          <a:lstStyle>
            <a:lvl1pPr>
              <a:defRPr sz="4400">
                <a:latin typeface="Gotham Medium" pitchFamily="50" charset="0"/>
                <a:cs typeface="Gotham Medium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2925382"/>
            <a:ext cx="5181600" cy="4351338"/>
          </a:xfrm>
        </p:spPr>
        <p:txBody>
          <a:bodyPr/>
          <a:lstStyle>
            <a:lvl1pPr>
              <a:defRPr>
                <a:latin typeface="Gotham Light" pitchFamily="50" charset="0"/>
                <a:cs typeface="Gotham Light" pitchFamily="50" charset="0"/>
              </a:defRPr>
            </a:lvl1pPr>
            <a:lvl2pPr>
              <a:defRPr>
                <a:latin typeface="Gotham Light" pitchFamily="50" charset="0"/>
                <a:cs typeface="Gotham Light" pitchFamily="50" charset="0"/>
              </a:defRPr>
            </a:lvl2pPr>
            <a:lvl3pPr>
              <a:defRPr>
                <a:latin typeface="Gotham Light" pitchFamily="50" charset="0"/>
                <a:cs typeface="Gotham Light" pitchFamily="50" charset="0"/>
              </a:defRPr>
            </a:lvl3pPr>
            <a:lvl4pPr>
              <a:defRPr>
                <a:latin typeface="Gotham Light" pitchFamily="50" charset="0"/>
                <a:cs typeface="Gotham Light" pitchFamily="50" charset="0"/>
              </a:defRPr>
            </a:lvl4pPr>
            <a:lvl5pPr>
              <a:defRPr>
                <a:latin typeface="Gotham Light" pitchFamily="50" charset="0"/>
                <a:cs typeface="Gotham Light" pitchFamily="50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2925382"/>
            <a:ext cx="5181600" cy="4351338"/>
          </a:xfrm>
        </p:spPr>
        <p:txBody>
          <a:bodyPr/>
          <a:lstStyle>
            <a:lvl1pPr>
              <a:defRPr>
                <a:latin typeface="Gotham Light" pitchFamily="50" charset="0"/>
                <a:cs typeface="Gotham Light" pitchFamily="50" charset="0"/>
              </a:defRPr>
            </a:lvl1pPr>
            <a:lvl2pPr>
              <a:defRPr>
                <a:latin typeface="Gotham Light" pitchFamily="50" charset="0"/>
                <a:cs typeface="Gotham Light" pitchFamily="50" charset="0"/>
              </a:defRPr>
            </a:lvl2pPr>
            <a:lvl3pPr>
              <a:defRPr>
                <a:latin typeface="Gotham Light" pitchFamily="50" charset="0"/>
                <a:cs typeface="Gotham Light" pitchFamily="50" charset="0"/>
              </a:defRPr>
            </a:lvl3pPr>
            <a:lvl4pPr>
              <a:defRPr>
                <a:latin typeface="Gotham Light" pitchFamily="50" charset="0"/>
                <a:cs typeface="Gotham Light" pitchFamily="50" charset="0"/>
              </a:defRPr>
            </a:lvl4pPr>
            <a:lvl5pPr>
              <a:defRPr>
                <a:latin typeface="Gotham Light" pitchFamily="50" charset="0"/>
                <a:cs typeface="Gotham Light" pitchFamily="50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F9BB5-9F09-41B1-A600-AF88833F9F8A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9A7B9-D252-497C-8ADF-2EDB9F6654E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8476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54410" y="365125"/>
            <a:ext cx="8500977" cy="1325563"/>
          </a:xfrm>
        </p:spPr>
        <p:txBody>
          <a:bodyPr/>
          <a:lstStyle>
            <a:lvl1pPr>
              <a:defRPr>
                <a:latin typeface="Gotham Medium" pitchFamily="50" charset="0"/>
                <a:cs typeface="Gotham Medium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Gotham Book" pitchFamily="50" charset="0"/>
                <a:cs typeface="Gotham Book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Gotham Light" pitchFamily="50" charset="0"/>
                <a:cs typeface="Gotham Light" pitchFamily="50" charset="0"/>
              </a:defRPr>
            </a:lvl1pPr>
            <a:lvl2pPr>
              <a:defRPr>
                <a:latin typeface="Gotham Light" pitchFamily="50" charset="0"/>
                <a:cs typeface="Gotham Light" pitchFamily="50" charset="0"/>
              </a:defRPr>
            </a:lvl2pPr>
            <a:lvl3pPr>
              <a:defRPr>
                <a:latin typeface="Gotham Light" pitchFamily="50" charset="0"/>
                <a:cs typeface="Gotham Light" pitchFamily="50" charset="0"/>
              </a:defRPr>
            </a:lvl3pPr>
            <a:lvl4pPr>
              <a:defRPr>
                <a:latin typeface="Gotham Light" pitchFamily="50" charset="0"/>
                <a:cs typeface="Gotham Light" pitchFamily="50" charset="0"/>
              </a:defRPr>
            </a:lvl4pPr>
            <a:lvl5pPr>
              <a:defRPr>
                <a:latin typeface="Gotham Light" pitchFamily="50" charset="0"/>
                <a:cs typeface="Gotham Light" pitchFamily="50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Gotham Book" pitchFamily="50" charset="0"/>
                <a:cs typeface="Gotham Book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Gotham Light" pitchFamily="50" charset="0"/>
                <a:cs typeface="Gotham Light" pitchFamily="50" charset="0"/>
              </a:defRPr>
            </a:lvl1pPr>
            <a:lvl2pPr>
              <a:defRPr>
                <a:latin typeface="Gotham Light" pitchFamily="50" charset="0"/>
                <a:cs typeface="Gotham Light" pitchFamily="50" charset="0"/>
              </a:defRPr>
            </a:lvl2pPr>
            <a:lvl3pPr>
              <a:defRPr>
                <a:latin typeface="Gotham Light" pitchFamily="50" charset="0"/>
                <a:cs typeface="Gotham Light" pitchFamily="50" charset="0"/>
              </a:defRPr>
            </a:lvl3pPr>
            <a:lvl4pPr>
              <a:defRPr>
                <a:latin typeface="Gotham Light" pitchFamily="50" charset="0"/>
                <a:cs typeface="Gotham Light" pitchFamily="50" charset="0"/>
              </a:defRPr>
            </a:lvl4pPr>
            <a:lvl5pPr>
              <a:defRPr>
                <a:latin typeface="Gotham Light" pitchFamily="50" charset="0"/>
                <a:cs typeface="Gotham Light" pitchFamily="50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F9BB5-9F09-41B1-A600-AF88833F9F8A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9A7B9-D252-497C-8ADF-2EDB9F6654E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8565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79124" y="365125"/>
            <a:ext cx="8474676" cy="1325563"/>
          </a:xfrm>
        </p:spPr>
        <p:txBody>
          <a:bodyPr/>
          <a:lstStyle>
            <a:lvl1pPr>
              <a:defRPr>
                <a:latin typeface="Gotham Medium" pitchFamily="50" charset="0"/>
                <a:cs typeface="Gotham Medium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F9BB5-9F09-41B1-A600-AF88833F9F8A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9A7B9-D252-497C-8ADF-2EDB9F6654E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8135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F9BB5-9F09-41B1-A600-AF88833F9F8A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9A7B9-D252-497C-8ADF-2EDB9F6654E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1890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Gotham Medium" pitchFamily="50" charset="0"/>
                <a:cs typeface="Gotham Medium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Gotham Light" pitchFamily="50" charset="0"/>
                <a:cs typeface="Gotham Light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5183C-5EB0-4371-A5D1-918CA1E847D0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7B45E-F6E5-4A78-A452-6C0CEFD483E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9710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otham Medium" pitchFamily="50" charset="0"/>
                <a:cs typeface="Gotham Medium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otham Light" pitchFamily="50" charset="0"/>
                <a:cs typeface="Gotham Light" pitchFamily="50" charset="0"/>
              </a:defRPr>
            </a:lvl1pPr>
            <a:lvl2pPr>
              <a:defRPr>
                <a:latin typeface="Gotham Light" pitchFamily="50" charset="0"/>
                <a:cs typeface="Gotham Light" pitchFamily="50" charset="0"/>
              </a:defRPr>
            </a:lvl2pPr>
            <a:lvl3pPr>
              <a:defRPr>
                <a:latin typeface="Gotham Light" pitchFamily="50" charset="0"/>
                <a:cs typeface="Gotham Light" pitchFamily="50" charset="0"/>
              </a:defRPr>
            </a:lvl3pPr>
            <a:lvl4pPr>
              <a:defRPr>
                <a:latin typeface="Gotham Light" pitchFamily="50" charset="0"/>
                <a:cs typeface="Gotham Light" pitchFamily="50" charset="0"/>
              </a:defRPr>
            </a:lvl4pPr>
            <a:lvl5pPr>
              <a:defRPr>
                <a:latin typeface="Gotham Light" pitchFamily="50" charset="0"/>
                <a:cs typeface="Gotham Light" pitchFamily="50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5183C-5EB0-4371-A5D1-918CA1E847D0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7B45E-F6E5-4A78-A452-6C0CEFD483E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4502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5183C-5EB0-4371-A5D1-918CA1E847D0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7B45E-F6E5-4A78-A452-6C0CEFD483E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8184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otham Medium" pitchFamily="50" charset="0"/>
                <a:cs typeface="Gotham Medium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Gotham Light" pitchFamily="50" charset="0"/>
                <a:cs typeface="Gotham Light" pitchFamily="50" charset="0"/>
              </a:defRPr>
            </a:lvl1pPr>
            <a:lvl2pPr>
              <a:defRPr>
                <a:latin typeface="Gotham Light" pitchFamily="50" charset="0"/>
                <a:cs typeface="Gotham Light" pitchFamily="50" charset="0"/>
              </a:defRPr>
            </a:lvl2pPr>
            <a:lvl3pPr>
              <a:defRPr>
                <a:latin typeface="Gotham Light" pitchFamily="50" charset="0"/>
                <a:cs typeface="Gotham Light" pitchFamily="50" charset="0"/>
              </a:defRPr>
            </a:lvl3pPr>
            <a:lvl4pPr>
              <a:defRPr>
                <a:latin typeface="Gotham Light" pitchFamily="50" charset="0"/>
                <a:cs typeface="Gotham Light" pitchFamily="50" charset="0"/>
              </a:defRPr>
            </a:lvl4pPr>
            <a:lvl5pPr>
              <a:defRPr>
                <a:latin typeface="Gotham Light" pitchFamily="50" charset="0"/>
                <a:cs typeface="Gotham Light" pitchFamily="50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Gotham Light" pitchFamily="50" charset="0"/>
                <a:cs typeface="Gotham Light" pitchFamily="50" charset="0"/>
              </a:defRPr>
            </a:lvl1pPr>
            <a:lvl2pPr>
              <a:defRPr>
                <a:latin typeface="Gotham Light" pitchFamily="50" charset="0"/>
                <a:cs typeface="Gotham Light" pitchFamily="50" charset="0"/>
              </a:defRPr>
            </a:lvl2pPr>
            <a:lvl3pPr>
              <a:defRPr>
                <a:latin typeface="Gotham Light" pitchFamily="50" charset="0"/>
                <a:cs typeface="Gotham Light" pitchFamily="50" charset="0"/>
              </a:defRPr>
            </a:lvl3pPr>
            <a:lvl4pPr>
              <a:defRPr>
                <a:latin typeface="Gotham Light" pitchFamily="50" charset="0"/>
                <a:cs typeface="Gotham Light" pitchFamily="50" charset="0"/>
              </a:defRPr>
            </a:lvl4pPr>
            <a:lvl5pPr>
              <a:defRPr>
                <a:latin typeface="Gotham Light" pitchFamily="50" charset="0"/>
                <a:cs typeface="Gotham Light" pitchFamily="50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5183C-5EB0-4371-A5D1-918CA1E847D0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7B45E-F6E5-4A78-A452-6C0CEFD483E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7670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otham Medium" pitchFamily="50" charset="0"/>
                <a:cs typeface="Gotham Medium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5183C-5EB0-4371-A5D1-918CA1E847D0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7B45E-F6E5-4A78-A452-6C0CEFD483E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4811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5183C-5EB0-4371-A5D1-918CA1E847D0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7B45E-F6E5-4A78-A452-6C0CEFD483E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9452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otham Medium" pitchFamily="50" charset="0"/>
                <a:cs typeface="Gotham Medium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otham Light" pitchFamily="50" charset="0"/>
                <a:cs typeface="Gotham Light" pitchFamily="50" charset="0"/>
              </a:defRPr>
            </a:lvl1pPr>
            <a:lvl2pPr>
              <a:defRPr>
                <a:latin typeface="Gotham Light" pitchFamily="50" charset="0"/>
                <a:cs typeface="Gotham Light" pitchFamily="50" charset="0"/>
              </a:defRPr>
            </a:lvl2pPr>
            <a:lvl3pPr>
              <a:defRPr>
                <a:latin typeface="Gotham Light" pitchFamily="50" charset="0"/>
                <a:cs typeface="Gotham Light" pitchFamily="50" charset="0"/>
              </a:defRPr>
            </a:lvl3pPr>
            <a:lvl4pPr>
              <a:defRPr>
                <a:latin typeface="Gotham Light" pitchFamily="50" charset="0"/>
                <a:cs typeface="Gotham Light" pitchFamily="50" charset="0"/>
              </a:defRPr>
            </a:lvl4pPr>
            <a:lvl5pPr>
              <a:defRPr>
                <a:latin typeface="Gotham Light" pitchFamily="50" charset="0"/>
                <a:cs typeface="Gotham Light" pitchFamily="50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24967-128B-42DD-9A3C-952A52B0DEE8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DEFB-B376-408B-8307-124A6ADE281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66661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BF016-3EE2-4D09-84E4-6128ADBCB6CB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2AA2-0A7B-4B86-A57E-1F304C0539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11827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BF016-3EE2-4D09-84E4-6128ADBCB6CB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2AA2-0A7B-4B86-A57E-1F304C0539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9767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BF016-3EE2-4D09-84E4-6128ADBCB6CB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2AA2-0A7B-4B86-A57E-1F304C0539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12802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BF016-3EE2-4D09-84E4-6128ADBCB6CB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2AA2-0A7B-4B86-A57E-1F304C0539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0814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BF016-3EE2-4D09-84E4-6128ADBCB6CB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2AA2-0A7B-4B86-A57E-1F304C0539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76140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BF016-3EE2-4D09-84E4-6128ADBCB6CB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2AA2-0A7B-4B86-A57E-1F304C0539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80634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BF016-3EE2-4D09-84E4-6128ADBCB6CB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2AA2-0A7B-4B86-A57E-1F304C0539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04365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ECFEC-8B21-4F72-AC05-952751315794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37D3-1E16-4530-ACCC-2C9F30B7C8B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67988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ECFEC-8B21-4F72-AC05-952751315794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37D3-1E16-4530-ACCC-2C9F30B7C8B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05976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ECFEC-8B21-4F72-AC05-952751315794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37D3-1E16-4530-ACCC-2C9F30B7C8B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3682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Gotham Medium" pitchFamily="50" charset="0"/>
                <a:cs typeface="Gotham Medium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Gotham Light" pitchFamily="50" charset="0"/>
                <a:cs typeface="Gotham Light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24967-128B-42DD-9A3C-952A52B0DEE8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DEFB-B376-408B-8307-124A6ADE281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64990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ECFEC-8B21-4F72-AC05-952751315794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37D3-1E16-4530-ACCC-2C9F30B7C8B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8495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ECFEC-8B21-4F72-AC05-952751315794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37D3-1E16-4530-ACCC-2C9F30B7C8B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30092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ECFEC-8B21-4F72-AC05-952751315794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37D3-1E16-4530-ACCC-2C9F30B7C8B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17460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ECFEC-8B21-4F72-AC05-952751315794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437D3-1E16-4530-ACCC-2C9F30B7C8B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22065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363C6-29EE-49FC-9AAA-2FF22319274B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9A39A-E0E3-4760-B472-FF3714271E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41500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363C6-29EE-49FC-9AAA-2FF22319274B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9A39A-E0E3-4760-B472-FF3714271E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70485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363C6-29EE-49FC-9AAA-2FF22319274B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9A39A-E0E3-4760-B472-FF3714271E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820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363C6-29EE-49FC-9AAA-2FF22319274B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9A39A-E0E3-4760-B472-FF3714271E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55377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1099751"/>
            <a:ext cx="10515600" cy="590937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363C6-29EE-49FC-9AAA-2FF22319274B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9A39A-E0E3-4760-B472-FF3714271E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90798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363C6-29EE-49FC-9AAA-2FF22319274B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9A39A-E0E3-4760-B472-FF3714271E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8471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otham Medium" pitchFamily="50" charset="0"/>
                <a:cs typeface="Gotham Medium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Gotham Light" pitchFamily="50" charset="0"/>
                <a:cs typeface="Gotham Light" pitchFamily="50" charset="0"/>
              </a:defRPr>
            </a:lvl1pPr>
            <a:lvl2pPr>
              <a:defRPr>
                <a:latin typeface="Gotham Light" pitchFamily="50" charset="0"/>
                <a:cs typeface="Gotham Light" pitchFamily="50" charset="0"/>
              </a:defRPr>
            </a:lvl2pPr>
            <a:lvl3pPr>
              <a:defRPr>
                <a:latin typeface="Gotham Light" pitchFamily="50" charset="0"/>
                <a:cs typeface="Gotham Light" pitchFamily="50" charset="0"/>
              </a:defRPr>
            </a:lvl3pPr>
            <a:lvl4pPr>
              <a:defRPr>
                <a:latin typeface="Gotham Light" pitchFamily="50" charset="0"/>
                <a:cs typeface="Gotham Light" pitchFamily="50" charset="0"/>
              </a:defRPr>
            </a:lvl4pPr>
            <a:lvl5pPr>
              <a:defRPr>
                <a:latin typeface="Gotham Light" pitchFamily="50" charset="0"/>
                <a:cs typeface="Gotham Light" pitchFamily="50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Gotham Light" pitchFamily="50" charset="0"/>
                <a:cs typeface="Gotham Light" pitchFamily="50" charset="0"/>
              </a:defRPr>
            </a:lvl1pPr>
            <a:lvl2pPr>
              <a:defRPr>
                <a:latin typeface="Gotham Light" pitchFamily="50" charset="0"/>
                <a:cs typeface="Gotham Light" pitchFamily="50" charset="0"/>
              </a:defRPr>
            </a:lvl2pPr>
            <a:lvl3pPr>
              <a:defRPr>
                <a:latin typeface="Gotham Light" pitchFamily="50" charset="0"/>
                <a:cs typeface="Gotham Light" pitchFamily="50" charset="0"/>
              </a:defRPr>
            </a:lvl3pPr>
            <a:lvl4pPr>
              <a:defRPr>
                <a:latin typeface="Gotham Light" pitchFamily="50" charset="0"/>
                <a:cs typeface="Gotham Light" pitchFamily="50" charset="0"/>
              </a:defRPr>
            </a:lvl4pPr>
            <a:lvl5pPr>
              <a:defRPr>
                <a:latin typeface="Gotham Light" pitchFamily="50" charset="0"/>
                <a:cs typeface="Gotham Light" pitchFamily="50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24967-128B-42DD-9A3C-952A52B0DEE8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DEFB-B376-408B-8307-124A6ADE281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19790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363C6-29EE-49FC-9AAA-2FF22319274B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9A39A-E0E3-4760-B472-FF3714271E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570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otham Medium" pitchFamily="50" charset="0"/>
                <a:cs typeface="Gotham Medium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24967-128B-42DD-9A3C-952A52B0DEE8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DEFB-B376-408B-8307-124A6ADE281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5066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otham Medium" pitchFamily="50" charset="0"/>
                <a:cs typeface="Gotham Medium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24967-128B-42DD-9A3C-952A52B0DEE8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DEFB-B376-408B-8307-124A6ADE281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0920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792626" y="1122363"/>
            <a:ext cx="5004487" cy="2387600"/>
          </a:xfrm>
        </p:spPr>
        <p:txBody>
          <a:bodyPr anchor="b"/>
          <a:lstStyle>
            <a:lvl1pPr algn="ctr">
              <a:defRPr sz="6000">
                <a:latin typeface="Gotham Medium" pitchFamily="50" charset="0"/>
                <a:cs typeface="Gotham Medium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Gotham Light" pitchFamily="50" charset="0"/>
                <a:cs typeface="Gotham Light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F9BB5-9F09-41B1-A600-AF88833F9F8A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9A7B9-D252-497C-8ADF-2EDB9F6654E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6425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42054" y="365125"/>
            <a:ext cx="8511746" cy="1325563"/>
          </a:xfrm>
        </p:spPr>
        <p:txBody>
          <a:bodyPr/>
          <a:lstStyle>
            <a:lvl1pPr>
              <a:defRPr>
                <a:latin typeface="Gotham Medium" pitchFamily="50" charset="0"/>
                <a:cs typeface="Gotham Medium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3039762"/>
            <a:ext cx="10515600" cy="3137200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F9BB5-9F09-41B1-A600-AF88833F9F8A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9A7B9-D252-497C-8ADF-2EDB9F6654E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7002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Gotham Medium" pitchFamily="50" charset="0"/>
                <a:cs typeface="Gotham Medium" pitchFamily="50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Gotham Light" pitchFamily="50" charset="0"/>
                <a:cs typeface="Gotham Light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F9BB5-9F09-41B1-A600-AF88833F9F8A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9A7B9-D252-497C-8ADF-2EDB9F6654E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9839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7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362DA-A081-4E71-B6E6-71AB4AC4370E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70376-CC61-4FF8-8DA8-F772E560F7D6}" type="slidenum">
              <a:rPr lang="fr-FR" smtClean="0"/>
              <a:t>‹#›</a:t>
            </a:fld>
            <a:endParaRPr lang="fr-FR"/>
          </a:p>
        </p:txBody>
      </p:sp>
      <p:pic>
        <p:nvPicPr>
          <p:cNvPr id="7" name="Espace réservé du contenu 4">
            <a:extLst>
              <a:ext uri="{FF2B5EF4-FFF2-40B4-BE49-F238E27FC236}">
                <a16:creationId xmlns:a16="http://schemas.microsoft.com/office/drawing/2014/main" xmlns="" id="{40166C52-158A-AC46-A20D-A64B3EAEC8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72053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EF5B5-F829-4731-9C91-2A532E3A27F3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D574A-BB39-4422-A9A8-1E15716391D1}" type="slidenum">
              <a:rPr lang="fr-FR" smtClean="0"/>
              <a:t>‹#›</a:t>
            </a:fld>
            <a:endParaRPr lang="fr-FR"/>
          </a:p>
        </p:txBody>
      </p:sp>
      <p:pic>
        <p:nvPicPr>
          <p:cNvPr id="7" name="Espace réservé du contenu 4">
            <a:extLst>
              <a:ext uri="{FF2B5EF4-FFF2-40B4-BE49-F238E27FC236}">
                <a16:creationId xmlns:a16="http://schemas.microsoft.com/office/drawing/2014/main" xmlns="" id="{3220DC98-2B40-9542-8692-89434D55A5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586" y="-1"/>
            <a:ext cx="12209585" cy="685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86205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24967-128B-42DD-9A3C-952A52B0DEE8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0DEFB-B376-408B-8307-124A6ADE2815}" type="slidenum">
              <a:rPr lang="fr-FR" smtClean="0"/>
              <a:t>‹#›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91E958D-3EC9-614A-9DDD-E18DDC0A647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5089" y="-1"/>
            <a:ext cx="12207089" cy="684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8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90" r:id="rId5"/>
    <p:sldLayoutId id="214748369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F9BB5-9F09-41B1-A600-AF88833F9F8A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9A7B9-D252-497C-8ADF-2EDB9F6654EA}" type="slidenum">
              <a:rPr lang="fr-FR" smtClean="0"/>
              <a:t>‹#›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91E958D-3EC9-614A-9DDD-E18DDC0A647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5089" y="-1"/>
            <a:ext cx="12207089" cy="684953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6D08988B-04DB-D448-9341-43A6A13568E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23143" y="636183"/>
            <a:ext cx="2325566" cy="232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291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5183C-5EB0-4371-A5D1-918CA1E847D0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7B45E-F6E5-4A78-A452-6C0CEFD483EE}" type="slidenum">
              <a:rPr lang="fr-FR" smtClean="0"/>
              <a:t>‹#›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D8F73B0C-E29D-134B-9F90-F1DBB978B8F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5089" y="-1"/>
            <a:ext cx="12207089" cy="684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08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4" r:id="rId5"/>
    <p:sldLayoutId id="214748371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44F3D694-3966-5D46-8366-16FA9C8F7AA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5089" y="-1"/>
            <a:ext cx="12207089" cy="6849533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063578" y="365125"/>
            <a:ext cx="92902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927653"/>
            <a:ext cx="10515600" cy="4249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F016-3EE2-4D09-84E4-6128ADBCB6CB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E2AA2-0A7B-4B86-A57E-1F304C053946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7140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otham Medium" pitchFamily="50" charset="0"/>
          <a:ea typeface="+mj-ea"/>
          <a:cs typeface="Gotham Medium" pitchFamily="5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otham Light" pitchFamily="50" charset="0"/>
          <a:ea typeface="+mn-ea"/>
          <a:cs typeface="Gotham Light" pitchFamily="5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otham Light" pitchFamily="50" charset="0"/>
          <a:ea typeface="+mn-ea"/>
          <a:cs typeface="Gotham Light" pitchFamily="5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tham Light" pitchFamily="50" charset="0"/>
          <a:ea typeface="+mn-ea"/>
          <a:cs typeface="Gotham Light" pitchFamily="5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otham Light" pitchFamily="50" charset="0"/>
          <a:ea typeface="+mn-ea"/>
          <a:cs typeface="Gotham Light" pitchFamily="5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otham Light" pitchFamily="50" charset="0"/>
          <a:ea typeface="+mn-ea"/>
          <a:cs typeface="Gotham Light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574074A-5DEA-4649-B093-6D6D379C78B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-24098"/>
            <a:ext cx="12265125" cy="6882098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150076" y="365125"/>
            <a:ext cx="92037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977081"/>
            <a:ext cx="10515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ECFEC-8B21-4F72-AC05-952751315794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437D3-1E16-4530-ACCC-2C9F30B7C8B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634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otham Medium" pitchFamily="50" charset="0"/>
          <a:ea typeface="+mj-ea"/>
          <a:cs typeface="Gotham Medium" pitchFamily="5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otham Light" pitchFamily="50" charset="0"/>
          <a:ea typeface="+mn-ea"/>
          <a:cs typeface="Gotham Light" pitchFamily="5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otham Light" pitchFamily="50" charset="0"/>
          <a:ea typeface="+mn-ea"/>
          <a:cs typeface="Gotham Light" pitchFamily="5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tham Light" pitchFamily="50" charset="0"/>
          <a:ea typeface="+mn-ea"/>
          <a:cs typeface="Gotham Light" pitchFamily="5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otham Light" pitchFamily="50" charset="0"/>
          <a:ea typeface="+mn-ea"/>
          <a:cs typeface="Gotham Light" pitchFamily="5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otham Light" pitchFamily="50" charset="0"/>
          <a:ea typeface="+mn-ea"/>
          <a:cs typeface="Gotham Light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7808F51-F671-3841-B956-0529C8E96ED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5089" y="-1"/>
            <a:ext cx="12207089" cy="6849533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1153056"/>
            <a:ext cx="10515600" cy="5376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363C6-29EE-49FC-9AAA-2FF22319274B}" type="datetimeFigureOut">
              <a:rPr lang="fr-FR" smtClean="0"/>
              <a:t>05/07/2022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9A39A-E0E3-4760-B472-FF3714271ED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781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otham Medium" pitchFamily="50" charset="0"/>
          <a:ea typeface="+mj-ea"/>
          <a:cs typeface="Gotham Medium" pitchFamily="5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otham Light" pitchFamily="50" charset="0"/>
          <a:ea typeface="+mn-ea"/>
          <a:cs typeface="Gotham Light" pitchFamily="5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otham Light" pitchFamily="50" charset="0"/>
          <a:ea typeface="+mn-ea"/>
          <a:cs typeface="Gotham Light" pitchFamily="5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tham Light" pitchFamily="50" charset="0"/>
          <a:ea typeface="+mn-ea"/>
          <a:cs typeface="Gotham Light" pitchFamily="5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otham Light" pitchFamily="50" charset="0"/>
          <a:ea typeface="+mn-ea"/>
          <a:cs typeface="Gotham Light" pitchFamily="5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otham Light" pitchFamily="50" charset="0"/>
          <a:ea typeface="+mn-ea"/>
          <a:cs typeface="Gotham Light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promopol@it.pl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5.xml"/><Relationship Id="rId4" Type="http://schemas.openxmlformats.org/officeDocument/2006/relationships/hyperlink" Target="mailto:promopol@promosalons.p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F623CC4-A490-454B-B2D8-6DCED00EDFA8}"/>
              </a:ext>
            </a:extLst>
          </p:cNvPr>
          <p:cNvSpPr txBox="1"/>
          <p:nvPr/>
        </p:nvSpPr>
        <p:spPr>
          <a:xfrm>
            <a:off x="3714304" y="1685586"/>
            <a:ext cx="61030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SILMO Paris 2022</a:t>
            </a:r>
            <a:endParaRPr lang="fr-FR" sz="1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6195" marR="36195">
              <a:spcAft>
                <a:spcPts val="0"/>
              </a:spcAft>
            </a:pPr>
            <a:r>
              <a:rPr lang="pl-PL" sz="2400" b="1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Witamy wizjonerów!</a:t>
            </a:r>
            <a:r>
              <a:rPr lang="fr-FR" sz="2400" b="1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fr-FR" sz="14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99DB57AE-AF1F-4106-98D8-77BCA33D72A6}"/>
              </a:ext>
            </a:extLst>
          </p:cNvPr>
          <p:cNvSpPr txBox="1"/>
          <p:nvPr/>
        </p:nvSpPr>
        <p:spPr>
          <a:xfrm>
            <a:off x="1694314" y="3237359"/>
            <a:ext cx="6103088" cy="2200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300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Siła i przyciąganie imprez targowych są wciąż bardzo duże, gwarantują spotkania z klientami i potencjalnymi partnerami, zapewniają wzrost obrotów</a:t>
            </a:r>
            <a:r>
              <a:rPr lang="pl-PL" sz="1300" dirty="0"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pl-PL" sz="1300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i możliwość poszerzenia horyzontów biznesowych.</a:t>
            </a:r>
            <a:r>
              <a:rPr lang="fr-FR" sz="1300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pl-PL" sz="1300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Targi pozwalają zapoznać się z aktualną sytuacją w sektorze, realiami rynków, nowymi trendami w zakresie innowacji i kreatywności. </a:t>
            </a:r>
          </a:p>
          <a:p>
            <a:pPr algn="just"/>
            <a:endParaRPr lang="fr-FR" sz="700" dirty="0"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1300" dirty="0"/>
              <a:t>Międzynarodowe spotkanie biznesu </a:t>
            </a:r>
            <a:r>
              <a:rPr lang="pl-PL" sz="1300" dirty="0" smtClean="0"/>
              <a:t>i unikalna platforma dyskusji nad przyszłością sektora optycznego, </a:t>
            </a:r>
            <a:r>
              <a:rPr lang="pl-PL" sz="1300" b="1" dirty="0" smtClean="0"/>
              <a:t>Targi</a:t>
            </a:r>
            <a:r>
              <a:rPr lang="pl-PL" sz="1300" dirty="0" smtClean="0"/>
              <a:t> </a:t>
            </a:r>
            <a:r>
              <a:rPr lang="fr-FR" sz="1300" b="1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SILMO </a:t>
            </a:r>
            <a:r>
              <a:rPr lang="fr-FR" sz="1300" b="1" dirty="0">
                <a:ea typeface="Cambria" panose="02040503050406030204" pitchFamily="18" charset="0"/>
                <a:cs typeface="Times New Roman" panose="02020603050405020304" pitchFamily="18" charset="0"/>
              </a:rPr>
              <a:t>Paris </a:t>
            </a:r>
            <a:r>
              <a:rPr lang="pl-PL" sz="1300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są tego najlepszym dowodem.</a:t>
            </a:r>
            <a:r>
              <a:rPr lang="fr-FR" sz="1300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pl-PL" sz="1300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Targi to nie tylko prosta formuła marketingowa, nasze przesłanie </a:t>
            </a:r>
            <a:r>
              <a:rPr lang="fr-FR" sz="1300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«</a:t>
            </a:r>
            <a:r>
              <a:rPr lang="fr-FR" sz="1300" dirty="0">
                <a:ea typeface="Cambria" panose="02040503050406030204" pitchFamily="18" charset="0"/>
                <a:cs typeface="Times New Roman" panose="02020603050405020304" pitchFamily="18" charset="0"/>
              </a:rPr>
              <a:t> Witamy wizjonerów » </a:t>
            </a:r>
            <a:r>
              <a:rPr lang="pl-PL" sz="1300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to wezwanie do gromadzenia pomysłów, koncepcji, nowości technologicznych i trendów. </a:t>
            </a:r>
            <a:endParaRPr lang="fr-FR" sz="1050" dirty="0"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1300" b="1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Zapraszamy do zapoznania się z listą wydarzeń, które warto odwiedzić podczas Targów </a:t>
            </a:r>
            <a:r>
              <a:rPr lang="fr-FR" sz="1300" b="1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SILMO </a:t>
            </a:r>
            <a:r>
              <a:rPr lang="fr-FR" sz="1300" b="1" dirty="0">
                <a:ea typeface="Cambria" panose="02040503050406030204" pitchFamily="18" charset="0"/>
                <a:cs typeface="Times New Roman" panose="02020603050405020304" pitchFamily="18" charset="0"/>
              </a:rPr>
              <a:t>Paris 2022 !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B14A9673-FF1B-4BCB-8B66-616BB2AF421A}"/>
              </a:ext>
            </a:extLst>
          </p:cNvPr>
          <p:cNvSpPr txBox="1"/>
          <p:nvPr/>
        </p:nvSpPr>
        <p:spPr>
          <a:xfrm>
            <a:off x="9633111" y="1008532"/>
            <a:ext cx="18809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i="1" dirty="0" smtClean="0"/>
              <a:t>Komunikat prasowy</a:t>
            </a:r>
            <a:endParaRPr lang="fr-FR" sz="1600" b="1" i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0F601CD-B828-D336-045A-E65159956F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475" y="1629831"/>
            <a:ext cx="1061829" cy="106182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011FC00-240B-C726-CEF3-ACE6578D9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4168" y="2860216"/>
            <a:ext cx="2353518" cy="330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14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F97345A3-D8A6-3CA2-6F44-81DD27438E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" r="10833"/>
          <a:stretch/>
        </p:blipFill>
        <p:spPr bwMode="auto">
          <a:xfrm>
            <a:off x="1840857" y="1752520"/>
            <a:ext cx="4064321" cy="233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749E487-4615-83F8-A067-25BA3F6A2D06}"/>
              </a:ext>
            </a:extLst>
          </p:cNvPr>
          <p:cNvSpPr txBox="1"/>
          <p:nvPr/>
        </p:nvSpPr>
        <p:spPr>
          <a:xfrm>
            <a:off x="6299200" y="1687163"/>
            <a:ext cx="4064321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W sercu targów profesjonaliści mogą znaleźć miejsce wymiany doświadczeń z różnych dziedzin - sektor </a:t>
            </a:r>
            <a:r>
              <a:rPr kumimoji="0" lang="fr-FR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SILMO </a:t>
            </a:r>
            <a:r>
              <a:rPr kumimoji="0" lang="fr-FR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lang="fr-FR" sz="1300" b="1" dirty="0" err="1">
                <a:solidFill>
                  <a:prstClr val="black"/>
                </a:solidFill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ext</a:t>
            </a:r>
            <a:r>
              <a:rPr lang="fr-FR" sz="1300" dirty="0">
                <a:solidFill>
                  <a:prstClr val="black"/>
                </a:solidFill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700" dirty="0">
              <a:solidFill>
                <a:prstClr val="black"/>
              </a:solidFill>
              <a:latin typeface="Calibri" panose="020F0502020204030204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pl-PL" sz="1300" dirty="0" smtClean="0">
                <a:solidFill>
                  <a:prstClr val="black"/>
                </a:solidFill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Ta witryna kreatywności i innowacji składa się z różnych uzupełniających się działów:</a:t>
            </a:r>
            <a:r>
              <a:rPr lang="fr-FR" sz="1300" dirty="0" smtClean="0">
                <a:solidFill>
                  <a:prstClr val="black"/>
                </a:solidFill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pl-PL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konferencji</a:t>
            </a:r>
            <a:r>
              <a:rPr kumimoji="0" lang="fr-FR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pl-PL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warsztatów </a:t>
            </a:r>
            <a:r>
              <a:rPr lang="pl-PL" sz="1300" dirty="0" smtClean="0">
                <a:solidFill>
                  <a:prstClr val="black"/>
                </a:solidFill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skoncentrowanych na nowych technologiach </a:t>
            </a:r>
            <a:r>
              <a:rPr kumimoji="0" lang="fr-FR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kumimoji="0" lang="pl-PL" sz="13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metawersum</a:t>
            </a:r>
            <a:r>
              <a:rPr lang="fr-FR" sz="1300" dirty="0" smtClean="0">
                <a:solidFill>
                  <a:prstClr val="black"/>
                </a:solidFill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lang="fr-FR" sz="1300" dirty="0">
                <a:solidFill>
                  <a:prstClr val="black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pl-PL" sz="1300" dirty="0" smtClean="0">
                <a:solidFill>
                  <a:prstClr val="black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lang="fr-FR" sz="1300" dirty="0" smtClean="0">
                <a:solidFill>
                  <a:prstClr val="black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nteligentne </a:t>
            </a:r>
            <a:r>
              <a:rPr lang="fr-FR" sz="1300" dirty="0">
                <a:solidFill>
                  <a:prstClr val="black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okulary,…), </a:t>
            </a:r>
            <a:r>
              <a:rPr kumimoji="0" lang="fr-FR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talks</a:t>
            </a:r>
            <a:r>
              <a:rPr lang="pl-PL" sz="1300" noProof="0" dirty="0">
                <a:solidFill>
                  <a:prstClr val="black"/>
                </a:solidFill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pl-PL" sz="1300" noProof="0" dirty="0" smtClean="0">
                <a:solidFill>
                  <a:prstClr val="black"/>
                </a:solidFill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oraz </a:t>
            </a:r>
            <a:r>
              <a:rPr lang="pl-PL" sz="1300" b="1" noProof="0" dirty="0" smtClean="0">
                <a:solidFill>
                  <a:prstClr val="black"/>
                </a:solidFill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wirtualnej wioski</a:t>
            </a:r>
            <a:r>
              <a:rPr lang="pl-PL" sz="1300" dirty="0">
                <a:solidFill>
                  <a:prstClr val="black"/>
                </a:solidFill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pl-PL" sz="1300" dirty="0" smtClean="0">
                <a:solidFill>
                  <a:prstClr val="black"/>
                </a:solidFill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gromadzącej</a:t>
            </a:r>
            <a:r>
              <a:rPr lang="pl-PL" sz="1300" dirty="0" smtClean="0">
                <a:solidFill>
                  <a:prstClr val="black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pl-PL" sz="1300" dirty="0">
                <a:solidFill>
                  <a:prstClr val="black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firmy, które </a:t>
            </a:r>
            <a:r>
              <a:rPr lang="pl-PL" sz="1300" dirty="0" smtClean="0">
                <a:solidFill>
                  <a:prstClr val="black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promują </a:t>
            </a:r>
            <a:r>
              <a:rPr lang="pl-PL" sz="1300" dirty="0">
                <a:solidFill>
                  <a:prstClr val="black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i </a:t>
            </a:r>
            <a:r>
              <a:rPr lang="pl-PL" sz="1300" dirty="0" smtClean="0">
                <a:solidFill>
                  <a:prstClr val="black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sprzedają swoje </a:t>
            </a:r>
            <a:r>
              <a:rPr lang="pl-PL" sz="1300" dirty="0">
                <a:solidFill>
                  <a:prstClr val="black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zaawansowane technologicznie produkty</a:t>
            </a:r>
            <a:r>
              <a:rPr lang="pl-PL" sz="1300" dirty="0" smtClean="0">
                <a:solidFill>
                  <a:prstClr val="black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fr-FR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600" dirty="0">
              <a:solidFill>
                <a:prstClr val="black"/>
              </a:solidFill>
              <a:latin typeface="Calibri" panose="020F0502020204030204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91A5CB1F-7722-D2A7-74DC-E859835F66FB}"/>
              </a:ext>
            </a:extLst>
          </p:cNvPr>
          <p:cNvSpPr txBox="1"/>
          <p:nvPr/>
        </p:nvSpPr>
        <p:spPr>
          <a:xfrm>
            <a:off x="1716969" y="4250203"/>
            <a:ext cx="8646552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pl-PL" sz="1300" dirty="0">
                <a:solidFill>
                  <a:prstClr val="black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Czym byłaby technologia bez tradycji i know-how?</a:t>
            </a:r>
            <a:endParaRPr lang="fr-FR" sz="1300" dirty="0">
              <a:solidFill>
                <a:prstClr val="black"/>
              </a:solidFill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kumimoji="0" 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W ramach </a:t>
            </a:r>
            <a:r>
              <a:rPr kumimoji="0" lang="fr-FR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SILMO </a:t>
            </a:r>
            <a:r>
              <a:rPr lang="fr-FR" sz="1300" dirty="0">
                <a:solidFill>
                  <a:prstClr val="black"/>
                </a:solidFill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kumimoji="0" lang="fr-FR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ext, </a:t>
            </a:r>
            <a:r>
              <a:rPr kumimoji="0" 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prezentowani będą laureaci</a:t>
            </a:r>
            <a:r>
              <a:rPr kumimoji="0" lang="pl-PL" sz="13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 prestiżowego wyróżnienia </a:t>
            </a:r>
            <a:r>
              <a:rPr lang="pl-PL" sz="1300" b="1" dirty="0" smtClean="0">
                <a:solidFill>
                  <a:prstClr val="black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Najlepszych Rzemieślników Francji </a:t>
            </a:r>
            <a:r>
              <a:rPr kumimoji="0" lang="fr-FR" sz="1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kumimoji="0" lang="fr-FR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MOF)</a:t>
            </a:r>
            <a:r>
              <a:rPr lang="fr-FR" sz="1300" dirty="0">
                <a:solidFill>
                  <a:prstClr val="black"/>
                </a:solidFill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pl-PL" sz="1300" dirty="0">
                <a:solidFill>
                  <a:prstClr val="black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To wcielenie </a:t>
            </a:r>
            <a:r>
              <a:rPr lang="pl-PL" sz="1300" dirty="0" smtClean="0">
                <a:solidFill>
                  <a:prstClr val="black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spuścizny</a:t>
            </a:r>
            <a:r>
              <a:rPr lang="pl-PL" sz="1300" dirty="0" smtClean="0">
                <a:solidFill>
                  <a:prstClr val="black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pl-PL" sz="1300" dirty="0" smtClean="0">
                <a:solidFill>
                  <a:prstClr val="black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sektora optycznego </a:t>
            </a:r>
            <a:r>
              <a:rPr lang="pl-PL" sz="1300" dirty="0" smtClean="0">
                <a:solidFill>
                  <a:prstClr val="black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pokaże</a:t>
            </a:r>
            <a:r>
              <a:rPr lang="pl-PL" sz="1300" dirty="0">
                <a:solidFill>
                  <a:prstClr val="black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pl-PL" sz="1300" dirty="0" smtClean="0">
                <a:solidFill>
                  <a:prstClr val="black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jak</a:t>
            </a:r>
            <a:r>
              <a:rPr lang="pl-PL" sz="1300" dirty="0" smtClean="0">
                <a:solidFill>
                  <a:prstClr val="black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pl-PL" sz="1300" dirty="0">
                <a:solidFill>
                  <a:prstClr val="black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teraźniejszość i przyszłość przeplatają się w </a:t>
            </a:r>
            <a:r>
              <a:rPr lang="pl-PL" sz="1300" dirty="0" smtClean="0">
                <a:solidFill>
                  <a:prstClr val="black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kreatywności i </a:t>
            </a:r>
            <a:r>
              <a:rPr lang="pl-PL" sz="1300" dirty="0" smtClean="0">
                <a:solidFill>
                  <a:prstClr val="black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dziedzictwie przeszłości.</a:t>
            </a:r>
            <a:r>
              <a:rPr lang="fr-FR" sz="1300" dirty="0" smtClean="0">
                <a:solidFill>
                  <a:prstClr val="black"/>
                </a:solidFill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pl-PL" sz="1300" dirty="0" smtClean="0">
              <a:solidFill>
                <a:prstClr val="black"/>
              </a:solidFill>
              <a:latin typeface="Calibri" panose="020F0502020204030204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1300" dirty="0">
                <a:ea typeface="Cambria" panose="02040503050406030204" pitchFamily="18" charset="0"/>
                <a:cs typeface="Times New Roman" panose="02020603050405020304" pitchFamily="18" charset="0"/>
              </a:rPr>
              <a:t>W miejscu, w którym </a:t>
            </a:r>
            <a:r>
              <a:rPr lang="pl-PL" sz="1300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króluje wyobraźnia</a:t>
            </a:r>
            <a:r>
              <a:rPr lang="pl-PL" sz="1300" dirty="0"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pl-PL" sz="1300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twórczość i </a:t>
            </a:r>
            <a:r>
              <a:rPr lang="pl-PL" sz="1300" dirty="0">
                <a:ea typeface="Cambria" panose="02040503050406030204" pitchFamily="18" charset="0"/>
                <a:cs typeface="Times New Roman" panose="02020603050405020304" pitchFamily="18" charset="0"/>
              </a:rPr>
              <a:t>design będzie można zapoznać się z </a:t>
            </a:r>
            <a:r>
              <a:rPr lang="pl-PL" sz="1300" b="1" dirty="0">
                <a:ea typeface="Cambria" panose="02040503050406030204" pitchFamily="18" charset="0"/>
                <a:cs typeface="Times New Roman" panose="02020603050405020304" pitchFamily="18" charset="0"/>
              </a:rPr>
              <a:t>Forum Tendencji</a:t>
            </a:r>
            <a:r>
              <a:rPr lang="pl-PL" sz="1300" dirty="0">
                <a:ea typeface="Cambria" panose="02040503050406030204" pitchFamily="18" charset="0"/>
                <a:cs typeface="Times New Roman" panose="02020603050405020304" pitchFamily="18" charset="0"/>
              </a:rPr>
              <a:t>. Wybór najlepszych </a:t>
            </a:r>
            <a:r>
              <a:rPr lang="pl-PL" sz="1300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oprawek </a:t>
            </a:r>
            <a:r>
              <a:rPr lang="pl-PL" sz="1300" dirty="0">
                <a:ea typeface="Cambria" panose="02040503050406030204" pitchFamily="18" charset="0"/>
                <a:cs typeface="Times New Roman" panose="02020603050405020304" pitchFamily="18" charset="0"/>
              </a:rPr>
              <a:t>korekcyjnych i przeciwsłonecznych prezentowanych przez wystawców targów </a:t>
            </a:r>
            <a:r>
              <a:rPr lang="pl-PL" sz="1300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znajdzie swe </a:t>
            </a:r>
            <a:r>
              <a:rPr lang="pl-PL" sz="1300" dirty="0">
                <a:ea typeface="Cambria" panose="02040503050406030204" pitchFamily="18" charset="0"/>
                <a:cs typeface="Times New Roman" panose="02020603050405020304" pitchFamily="18" charset="0"/>
              </a:rPr>
              <a:t>odzwierciedlenie w </a:t>
            </a:r>
            <a:r>
              <a:rPr lang="pl-PL" sz="1300" b="1" dirty="0">
                <a:ea typeface="Cambria" panose="02040503050406030204" pitchFamily="18" charset="0"/>
                <a:cs typeface="Times New Roman" panose="02020603050405020304" pitchFamily="18" charset="0"/>
              </a:rPr>
              <a:t>cyfrowym magazynie TRENDS by SILMO</a:t>
            </a:r>
            <a:r>
              <a:rPr lang="pl-PL" sz="1300" dirty="0"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fr-FR" sz="1300" dirty="0"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sz="800" dirty="0"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endParaRPr lang="fr-FR" sz="700" dirty="0"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1300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Wreszcie pożądane </a:t>
            </a:r>
            <a:r>
              <a:rPr lang="pl-PL" sz="1300" dirty="0">
                <a:ea typeface="Cambria" panose="02040503050406030204" pitchFamily="18" charset="0"/>
                <a:cs typeface="Times New Roman" panose="02020603050405020304" pitchFamily="18" charset="0"/>
              </a:rPr>
              <a:t>i wyczekiwane przez profesjonalistów nagrody </a:t>
            </a:r>
            <a:r>
              <a:rPr lang="fr-FR" sz="1300" b="1" dirty="0">
                <a:ea typeface="Cambria" panose="02040503050406030204" pitchFamily="18" charset="0"/>
                <a:cs typeface="Times New Roman" panose="02020603050405020304" pitchFamily="18" charset="0"/>
              </a:rPr>
              <a:t>SILMO d’OR </a:t>
            </a:r>
            <a:r>
              <a:rPr lang="pl-PL" sz="1300" dirty="0">
                <a:ea typeface="Cambria" panose="02040503050406030204" pitchFamily="18" charset="0"/>
                <a:cs typeface="Times New Roman" panose="02020603050405020304" pitchFamily="18" charset="0"/>
              </a:rPr>
              <a:t>zajmą należne im miejsce. Żywa wizytówka innowacji, nominowane produkty edycji 2022 i zwycięzcy konkursu zostaną zaprezentowani przedstawicielom branży.</a:t>
            </a:r>
            <a:endParaRPr kumimoji="0" lang="fr-FR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203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B9A381C6-81D5-816F-A2B2-CAB18916D070}"/>
              </a:ext>
            </a:extLst>
          </p:cNvPr>
          <p:cNvSpPr txBox="1"/>
          <p:nvPr/>
        </p:nvSpPr>
        <p:spPr>
          <a:xfrm>
            <a:off x="1867977" y="3791390"/>
            <a:ext cx="824308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300" b="1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Zapraszamy </a:t>
            </a:r>
            <a:r>
              <a:rPr lang="pl-PL" sz="1300" b="1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Państwa serdecznie </a:t>
            </a:r>
            <a:r>
              <a:rPr lang="pl-PL" sz="1300" b="1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od </a:t>
            </a:r>
            <a:r>
              <a:rPr lang="fr-FR" sz="1300" b="1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23 </a:t>
            </a:r>
            <a:r>
              <a:rPr lang="pl-PL" sz="1300" b="1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do </a:t>
            </a:r>
            <a:r>
              <a:rPr lang="fr-FR" sz="1300" b="1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26 </a:t>
            </a:r>
            <a:r>
              <a:rPr lang="pl-PL" sz="1300" b="1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września </a:t>
            </a:r>
            <a:r>
              <a:rPr lang="fr-FR" sz="1300" b="1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2022</a:t>
            </a:r>
            <a:r>
              <a:rPr lang="pl-PL" sz="1300" b="1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 r. </a:t>
            </a:r>
            <a:r>
              <a:rPr lang="pl-PL" sz="1300" b="1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do Parku Ekspozycyjnego </a:t>
            </a:r>
            <a:r>
              <a:rPr lang="fr-FR" sz="1300" b="1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Paris </a:t>
            </a:r>
            <a:r>
              <a:rPr lang="fr-FR" sz="1300" b="1" dirty="0">
                <a:ea typeface="Cambria" panose="02040503050406030204" pitchFamily="18" charset="0"/>
                <a:cs typeface="Times New Roman" panose="02020603050405020304" pitchFamily="18" charset="0"/>
              </a:rPr>
              <a:t>Nord Villepinte. </a:t>
            </a:r>
            <a:r>
              <a:rPr lang="pl-PL" sz="1300" b="1" dirty="0" smtClean="0">
                <a:solidFill>
                  <a:srgbClr val="C0000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Witamy wizjonerów</a:t>
            </a:r>
            <a:r>
              <a:rPr lang="fr-FR" sz="1300" b="1" dirty="0" smtClean="0">
                <a:solidFill>
                  <a:srgbClr val="C00000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fr-FR" sz="1300" b="1" dirty="0">
              <a:solidFill>
                <a:srgbClr val="C00000"/>
              </a:solidFill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9898CCAD-E0C3-59E0-3994-FDA2CC673916}"/>
              </a:ext>
            </a:extLst>
          </p:cNvPr>
          <p:cNvSpPr txBox="1"/>
          <p:nvPr/>
        </p:nvSpPr>
        <p:spPr>
          <a:xfrm>
            <a:off x="1764519" y="1662865"/>
            <a:ext cx="6045981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300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Nowość edycji </a:t>
            </a:r>
            <a:r>
              <a:rPr lang="fr-FR" sz="1300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2022, </a:t>
            </a:r>
            <a:r>
              <a:rPr lang="pl-PL" sz="1300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przestrzeń </a:t>
            </a:r>
            <a:r>
              <a:rPr lang="fr-FR" sz="1300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SILMO </a:t>
            </a:r>
            <a:r>
              <a:rPr lang="fr-FR" sz="1300" dirty="0">
                <a:ea typeface="Cambria" panose="02040503050406030204" pitchFamily="18" charset="0"/>
                <a:cs typeface="Times New Roman" panose="02020603050405020304" pitchFamily="18" charset="0"/>
              </a:rPr>
              <a:t>Next </a:t>
            </a:r>
            <a:r>
              <a:rPr lang="pl-PL" sz="1300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zaprezentuje dzieła zwycięzców pierwszej edycji </a:t>
            </a:r>
            <a:r>
              <a:rPr lang="pl-PL" sz="1300" b="1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KONKURSU </a:t>
            </a:r>
            <a:r>
              <a:rPr lang="fr-FR" sz="1300" b="1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DESIGN </a:t>
            </a:r>
            <a:r>
              <a:rPr lang="fr-FR" sz="1300" b="1" dirty="0">
                <a:ea typeface="Cambria" panose="02040503050406030204" pitchFamily="18" charset="0"/>
                <a:cs typeface="Times New Roman" panose="02020603050405020304" pitchFamily="18" charset="0"/>
              </a:rPr>
              <a:t>OPTIQUE</a:t>
            </a:r>
            <a:r>
              <a:rPr lang="fr-FR" sz="1300" dirty="0"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pl-PL" sz="1300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Nagroda zostanie wręczona laureatowi podczas </a:t>
            </a:r>
            <a:r>
              <a:rPr lang="pl-PL" sz="1300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Targów</a:t>
            </a:r>
            <a:r>
              <a:rPr lang="fr-FR" sz="1300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fr-FR" sz="1300" dirty="0"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590062E-DDF5-46F1-9F58-B82AD50392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007" y="1458404"/>
            <a:ext cx="1631497" cy="1586354"/>
          </a:xfrm>
          <a:prstGeom prst="rect">
            <a:avLst/>
          </a:prstGeom>
          <a:noFill/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42A62518-B9C8-B942-B487-06CAB9D72823}"/>
              </a:ext>
            </a:extLst>
          </p:cNvPr>
          <p:cNvSpPr txBox="1"/>
          <p:nvPr/>
        </p:nvSpPr>
        <p:spPr>
          <a:xfrm>
            <a:off x="1753368" y="2390064"/>
            <a:ext cx="6102350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300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W </a:t>
            </a:r>
            <a:r>
              <a:rPr lang="pl-PL" sz="1300" dirty="0">
                <a:ea typeface="Cambria" panose="02040503050406030204" pitchFamily="18" charset="0"/>
                <a:cs typeface="Times New Roman" panose="02020603050405020304" pitchFamily="18" charset="0"/>
              </a:rPr>
              <a:t>ramach </a:t>
            </a:r>
            <a:r>
              <a:rPr lang="pl-PL" sz="1300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kontynuowania </a:t>
            </a:r>
            <a:r>
              <a:rPr lang="pl-PL" sz="1300" dirty="0">
                <a:ea typeface="Cambria" panose="02040503050406030204" pitchFamily="18" charset="0"/>
                <a:cs typeface="Times New Roman" panose="02020603050405020304" pitchFamily="18" charset="0"/>
              </a:rPr>
              <a:t>wspierania specjalistów optyki </a:t>
            </a:r>
            <a:r>
              <a:rPr lang="pl-PL" sz="1300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w </a:t>
            </a:r>
            <a:r>
              <a:rPr lang="pl-PL" sz="1300" dirty="0">
                <a:ea typeface="Cambria" panose="02040503050406030204" pitchFamily="18" charset="0"/>
                <a:cs typeface="Times New Roman" panose="02020603050405020304" pitchFamily="18" charset="0"/>
              </a:rPr>
              <a:t>ich </a:t>
            </a:r>
            <a:r>
              <a:rPr lang="pl-PL" sz="1300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dążeniu do </a:t>
            </a:r>
            <a:r>
              <a:rPr lang="pl-PL" sz="1300" dirty="0">
                <a:ea typeface="Cambria" panose="02040503050406030204" pitchFamily="18" charset="0"/>
                <a:cs typeface="Times New Roman" panose="02020603050405020304" pitchFamily="18" charset="0"/>
              </a:rPr>
              <a:t>doskonałości, SILMO Paris po raz kolejny będzie </a:t>
            </a:r>
            <a:r>
              <a:rPr lang="pl-PL" sz="1300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promować badania </a:t>
            </a:r>
            <a:r>
              <a:rPr lang="pl-PL" sz="1300" dirty="0">
                <a:ea typeface="Cambria" panose="02040503050406030204" pitchFamily="18" charset="0"/>
                <a:cs typeface="Times New Roman" panose="02020603050405020304" pitchFamily="18" charset="0"/>
              </a:rPr>
              <a:t>w </a:t>
            </a:r>
            <a:r>
              <a:rPr lang="pl-PL" sz="1300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dziedzinie </a:t>
            </a:r>
            <a:r>
              <a:rPr lang="pl-PL" sz="1300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badania wzroku</a:t>
            </a:r>
            <a:r>
              <a:rPr lang="pl-PL" sz="1300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pl-PL" sz="1300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i optyki </a:t>
            </a:r>
            <a:r>
              <a:rPr lang="pl-PL" sz="1300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w ramach </a:t>
            </a:r>
            <a:r>
              <a:rPr lang="fr-FR" sz="1300" b="1" dirty="0">
                <a:ea typeface="Cambria" panose="02040503050406030204" pitchFamily="18" charset="0"/>
                <a:cs typeface="Times New Roman" panose="02020603050405020304" pitchFamily="18" charset="0"/>
              </a:rPr>
              <a:t>SILMO </a:t>
            </a:r>
            <a:r>
              <a:rPr lang="fr-FR" sz="1300" b="1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Academy</a:t>
            </a:r>
            <a:r>
              <a:rPr lang="pl-PL" sz="1300" b="1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fr-FR" sz="1300" dirty="0"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6EECF3A7-D179-DBC8-05EF-43AA9188930B}"/>
              </a:ext>
            </a:extLst>
          </p:cNvPr>
          <p:cNvSpPr txBox="1"/>
          <p:nvPr/>
        </p:nvSpPr>
        <p:spPr>
          <a:xfrm>
            <a:off x="1764519" y="3171883"/>
            <a:ext cx="8449998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Projekt wyselekcjonowany</a:t>
            </a:r>
            <a:r>
              <a:rPr kumimoji="0" lang="pl-PL" sz="13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pl-PL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przez Radę Naukową otrzyma dotację w </a:t>
            </a:r>
            <a:r>
              <a:rPr lang="pl-PL" sz="1300" dirty="0">
                <a:solidFill>
                  <a:prstClr val="black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wysokości </a:t>
            </a:r>
            <a:r>
              <a:rPr lang="pl-PL" sz="1300" dirty="0" smtClean="0">
                <a:solidFill>
                  <a:prstClr val="black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10 000 </a:t>
            </a:r>
            <a:r>
              <a:rPr lang="pl-PL" sz="1300" dirty="0">
                <a:solidFill>
                  <a:prstClr val="black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€. </a:t>
            </a:r>
            <a:r>
              <a:rPr lang="pl-PL" sz="1300" dirty="0" smtClean="0">
                <a:solidFill>
                  <a:prstClr val="black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W tym roku profesjonaliści będą mieli  możliwość poznania </a:t>
            </a:r>
            <a:r>
              <a:rPr lang="pl-PL" sz="1300" dirty="0">
                <a:solidFill>
                  <a:prstClr val="black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wyników lub postępów zwycięskich projektów </a:t>
            </a:r>
            <a:r>
              <a:rPr lang="pl-PL" sz="1300" dirty="0" smtClean="0">
                <a:solidFill>
                  <a:prstClr val="black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z lat </a:t>
            </a:r>
            <a:r>
              <a:rPr lang="pl-PL" sz="1300" dirty="0">
                <a:solidFill>
                  <a:prstClr val="black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2021, 2020 i </a:t>
            </a:r>
            <a:r>
              <a:rPr lang="pl-PL" sz="1300" dirty="0" smtClean="0">
                <a:solidFill>
                  <a:prstClr val="black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2019, które otrzymały grant </a:t>
            </a:r>
            <a:r>
              <a:rPr lang="pl-PL" sz="1300" dirty="0">
                <a:solidFill>
                  <a:prstClr val="black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SILMO </a:t>
            </a:r>
            <a:r>
              <a:rPr lang="pl-PL" sz="1300" dirty="0" err="1">
                <a:solidFill>
                  <a:prstClr val="black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Academy</a:t>
            </a:r>
            <a:r>
              <a:rPr lang="pl-PL" sz="1300" dirty="0">
                <a:solidFill>
                  <a:prstClr val="black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fr-FR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2825755" y="4302967"/>
            <a:ext cx="6096000" cy="109209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1400" b="1" dirty="0">
                <a:solidFill>
                  <a:srgbClr val="548DD4"/>
                </a:solidFill>
                <a:ea typeface="Calibri"/>
                <a:cs typeface="Times New Roman"/>
              </a:rPr>
              <a:t>Przedstawicielstwo Targów w Polsce :</a:t>
            </a:r>
            <a:endParaRPr lang="pl-PL" sz="12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1400" b="1" dirty="0">
                <a:solidFill>
                  <a:srgbClr val="C00000"/>
                </a:solidFill>
                <a:ea typeface="Calibri"/>
                <a:cs typeface="Times New Roman"/>
              </a:rPr>
              <a:t>MIĘDZYNARODOWE TARGI FRANCUSKIE</a:t>
            </a:r>
            <a:endParaRPr lang="pl-PL" sz="1200" dirty="0"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1400" b="1" dirty="0">
                <a:solidFill>
                  <a:srgbClr val="548DD4"/>
                </a:solidFill>
                <a:ea typeface="Calibri"/>
                <a:cs typeface="Times New Roman"/>
              </a:rPr>
              <a:t>tel. 22 815 64 55,  e-mail :  </a:t>
            </a:r>
            <a:r>
              <a:rPr lang="fr-FR" sz="1400" b="1" u="sng" dirty="0">
                <a:solidFill>
                  <a:srgbClr val="0000FF"/>
                </a:solidFill>
                <a:ea typeface="Calibri"/>
                <a:cs typeface="Times New Roman"/>
                <a:hlinkClick r:id="rId3"/>
              </a:rPr>
              <a:t>promopol@it.pl</a:t>
            </a:r>
            <a:r>
              <a:rPr lang="fr-FR" sz="1400" b="1" dirty="0">
                <a:solidFill>
                  <a:srgbClr val="548DD4"/>
                </a:solidFill>
                <a:ea typeface="Calibri"/>
                <a:cs typeface="Times New Roman"/>
              </a:rPr>
              <a:t> , </a:t>
            </a:r>
            <a:r>
              <a:rPr lang="fr-FR" sz="1400" b="1" u="sng" dirty="0">
                <a:solidFill>
                  <a:srgbClr val="0000FF"/>
                </a:solidFill>
                <a:ea typeface="Calibri"/>
                <a:cs typeface="Times New Roman"/>
                <a:hlinkClick r:id="rId4"/>
              </a:rPr>
              <a:t>promopol@promosalons.pl</a:t>
            </a:r>
            <a:endParaRPr lang="pl-PL" sz="12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91022261"/>
      </p:ext>
    </p:extLst>
  </p:cSld>
  <p:clrMapOvr>
    <a:masterClrMapping/>
  </p:clrMapOvr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</TotalTime>
  <Words>347</Words>
  <Application>Microsoft Office PowerPoint</Application>
  <PresentationFormat>Panoramiczny</PresentationFormat>
  <Paragraphs>22</Paragraphs>
  <Slides>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8</vt:i4>
      </vt:variant>
      <vt:variant>
        <vt:lpstr>Tytuły slajdów</vt:lpstr>
      </vt:variant>
      <vt:variant>
        <vt:i4>3</vt:i4>
      </vt:variant>
    </vt:vector>
  </HeadingPairs>
  <TitlesOfParts>
    <vt:vector size="18" baseType="lpstr">
      <vt:lpstr>Arial</vt:lpstr>
      <vt:lpstr>Calibri</vt:lpstr>
      <vt:lpstr>Calibri Light</vt:lpstr>
      <vt:lpstr>Cambria</vt:lpstr>
      <vt:lpstr>Gotham Light</vt:lpstr>
      <vt:lpstr>Gotham Medium</vt:lpstr>
      <vt:lpstr>Times New Roman</vt:lpstr>
      <vt:lpstr>Conception personnalisée</vt:lpstr>
      <vt:lpstr>1_Conception personnalisée</vt:lpstr>
      <vt:lpstr>2_Conception personnalisée</vt:lpstr>
      <vt:lpstr>3_Conception personnalisée</vt:lpstr>
      <vt:lpstr>4_Conception personnalisée</vt:lpstr>
      <vt:lpstr>5_Conception personnalisée</vt:lpstr>
      <vt:lpstr>6_Conception personnalisée</vt:lpstr>
      <vt:lpstr>7_Conception personnalisée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Virginie DUMORTIER</dc:creator>
  <cp:lastModifiedBy>Andrew B</cp:lastModifiedBy>
  <cp:revision>79</cp:revision>
  <cp:lastPrinted>2022-06-28T15:25:56Z</cp:lastPrinted>
  <dcterms:created xsi:type="dcterms:W3CDTF">2022-01-27T11:43:11Z</dcterms:created>
  <dcterms:modified xsi:type="dcterms:W3CDTF">2022-07-05T11:02:21Z</dcterms:modified>
</cp:coreProperties>
</file>